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02" r:id="rId2"/>
    <p:sldId id="301" r:id="rId3"/>
    <p:sldId id="294" r:id="rId4"/>
    <p:sldId id="270" r:id="rId5"/>
    <p:sldId id="271" r:id="rId6"/>
    <p:sldId id="311" r:id="rId7"/>
    <p:sldId id="307" r:id="rId8"/>
    <p:sldId id="257" r:id="rId9"/>
    <p:sldId id="273" r:id="rId10"/>
    <p:sldId id="281" r:id="rId11"/>
    <p:sldId id="262" r:id="rId12"/>
    <p:sldId id="278" r:id="rId13"/>
    <p:sldId id="277" r:id="rId14"/>
    <p:sldId id="283" r:id="rId15"/>
    <p:sldId id="308" r:id="rId16"/>
    <p:sldId id="309" r:id="rId17"/>
    <p:sldId id="275" r:id="rId18"/>
    <p:sldId id="286" r:id="rId19"/>
    <p:sldId id="292" r:id="rId20"/>
    <p:sldId id="290" r:id="rId21"/>
    <p:sldId id="297" r:id="rId22"/>
    <p:sldId id="296" r:id="rId23"/>
    <p:sldId id="313" r:id="rId24"/>
    <p:sldId id="312" r:id="rId25"/>
    <p:sldId id="298" r:id="rId26"/>
    <p:sldId id="306" r:id="rId27"/>
    <p:sldId id="285" r:id="rId28"/>
    <p:sldId id="310" r:id="rId2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урсулу" initials="Н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1" autoAdjust="0"/>
    <p:restoredTop sz="94660"/>
  </p:normalViewPr>
  <p:slideViewPr>
    <p:cSldViewPr>
      <p:cViewPr>
        <p:scale>
          <a:sx n="100" d="100"/>
          <a:sy n="100" d="100"/>
        </p:scale>
        <p:origin x="-118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FCB13-666A-40EF-9EDD-E10FA29A3F79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C5F41-DC17-4C2F-A00C-7988213F4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35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6AE4FC-A0EA-4A7C-BF08-681DD4351C6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C5F41-DC17-4C2F-A00C-7988213F459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C5F41-DC17-4C2F-A00C-7988213F459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01C0-C945-4A81-A38B-0D0A955ABDC6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DEC9-F7F2-4A68-BB1D-809A6DB911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01C0-C945-4A81-A38B-0D0A955ABDC6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DEC9-F7F2-4A68-BB1D-809A6DB91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01C0-C945-4A81-A38B-0D0A955ABDC6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DEC9-F7F2-4A68-BB1D-809A6DB91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01C0-C945-4A81-A38B-0D0A955ABDC6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DEC9-F7F2-4A68-BB1D-809A6DB911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01C0-C945-4A81-A38B-0D0A955ABDC6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DEC9-F7F2-4A68-BB1D-809A6DB91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01C0-C945-4A81-A38B-0D0A955ABDC6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DEC9-F7F2-4A68-BB1D-809A6DB911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01C0-C945-4A81-A38B-0D0A955ABDC6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DEC9-F7F2-4A68-BB1D-809A6DB911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01C0-C945-4A81-A38B-0D0A955ABDC6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DEC9-F7F2-4A68-BB1D-809A6DB91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01C0-C945-4A81-A38B-0D0A955ABDC6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DEC9-F7F2-4A68-BB1D-809A6DB91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01C0-C945-4A81-A38B-0D0A955ABDC6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DEC9-F7F2-4A68-BB1D-809A6DB91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01C0-C945-4A81-A38B-0D0A955ABDC6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DEC9-F7F2-4A68-BB1D-809A6DB911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3D01C0-C945-4A81-A38B-0D0A955ABDC6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E2DEC9-F7F2-4A68-BB1D-809A6DB91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kk.wikipedia.org/wiki/%D0%A4%D0%B8%D0%B7%D0%B8%D0%BA%D0%B0" TargetMode="External"/><Relationship Id="rId13" Type="http://schemas.openxmlformats.org/officeDocument/2006/relationships/image" Target="../media/image37.jpeg"/><Relationship Id="rId3" Type="http://schemas.openxmlformats.org/officeDocument/2006/relationships/image" Target="../media/image35.jpeg"/><Relationship Id="rId7" Type="http://schemas.openxmlformats.org/officeDocument/2006/relationships/hyperlink" Target="http://kk.wikipedia.org/wiki/%D2%B0%D0%BB%D1%8B%D0%B1%D1%80%D0%B8%D1%82%D0%B0%D0%BD%D0%B8%D1%8F" TargetMode="External"/><Relationship Id="rId12" Type="http://schemas.openxmlformats.org/officeDocument/2006/relationships/hyperlink" Target="http://kk.wikipedia.org/w/index.php?title=%D0%94%D0%B6%D0%BE%D1%83%D0%BB%D1%8C&amp;action=edit&amp;redlink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kk.wikipedia.org/wiki/%D0%90%D0%BD%D0%B3%D0%BB%D0%B8%D1%8F" TargetMode="External"/><Relationship Id="rId11" Type="http://schemas.openxmlformats.org/officeDocument/2006/relationships/hyperlink" Target="http://kk.wikipedia.org/w/index.php?title=%D0%AD%D0%BD%D0%B5%D1%80%D0%B3%D0%B8%D1%8F%D0%BD%D1%8B%D2%A3_%D1%81%D0%B0%D2%9B%D1%82%D0%B0%D1%83_%D0%B7%D0%B0%D2%A3%D1%8B&amp;action=edit&amp;redlink=1" TargetMode="External"/><Relationship Id="rId5" Type="http://schemas.openxmlformats.org/officeDocument/2006/relationships/hyperlink" Target="http://kk.wikipedia.org/w/index.php?title=%D0%A7%D0%B5%D1%88%D0%B8%D1%80&amp;action=edit&amp;redlink=1" TargetMode="External"/><Relationship Id="rId10" Type="http://schemas.openxmlformats.org/officeDocument/2006/relationships/hyperlink" Target="http://kk.wikipedia.org/wiki/%D0%A2%D0%B5%D1%80%D0%BC%D0%BE%D0%B4%D0%B8%D0%BD%D0%B0%D0%BC%D0%B8%D0%BA%D0%B0" TargetMode="External"/><Relationship Id="rId4" Type="http://schemas.openxmlformats.org/officeDocument/2006/relationships/image" Target="../media/image30.jpe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kk.wikipedia.org/wiki/%D0%A2%D0%B5%D0%BC%D0%BF%D0%B5%D1%80%D0%B0%D1%82%D1%83%D1%80%D0%B0" TargetMode="External"/><Relationship Id="rId13" Type="http://schemas.openxmlformats.org/officeDocument/2006/relationships/hyperlink" Target="http://kk.wikipedia.org/wiki/1784" TargetMode="External"/><Relationship Id="rId3" Type="http://schemas.openxmlformats.org/officeDocument/2006/relationships/image" Target="../media/image39.jpeg"/><Relationship Id="rId7" Type="http://schemas.openxmlformats.org/officeDocument/2006/relationships/hyperlink" Target="http://kk.wikipedia.org/wiki/%D0%9B%D0%BE%D0%BD%D0%B4%D0%BE%D0%BD" TargetMode="External"/><Relationship Id="rId12" Type="http://schemas.openxmlformats.org/officeDocument/2006/relationships/hyperlink" Target="http://kk.wikipedia.org/wiki/%D0%92%D0%B0%D1%82%D1%8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k.wikipedia.org/wiki/%D0%90%D0%BD%D0%B3%D0%BB%D0%B8%D1%8F" TargetMode="External"/><Relationship Id="rId11" Type="http://schemas.openxmlformats.org/officeDocument/2006/relationships/hyperlink" Target="http://kk.wikipedia.org/wiki/%D0%9F%D0%B0%D1%82%D0%B5%D0%BD%D1%82" TargetMode="External"/><Relationship Id="rId5" Type="http://schemas.openxmlformats.org/officeDocument/2006/relationships/hyperlink" Target="http://kk.wikipedia.org/wiki/%D0%A8%D0%BE%D1%82%D0%BB%D0%B0%D0%BD%D0%B4%D0%B8%D1%8F" TargetMode="External"/><Relationship Id="rId10" Type="http://schemas.openxmlformats.org/officeDocument/2006/relationships/hyperlink" Target="http://kk.wikipedia.org/wiki/%D0%91%D1%83_%D0%BC%D0%B0%D1%88%D0%B8%D0%BD%D0%B0%D1%81%D1%8B" TargetMode="External"/><Relationship Id="rId4" Type="http://schemas.openxmlformats.org/officeDocument/2006/relationships/image" Target="../media/image40.jpeg"/><Relationship Id="rId9" Type="http://schemas.openxmlformats.org/officeDocument/2006/relationships/hyperlink" Target="http://kk.wikipedia.org/wiki/%D2%9A%D1%8B%D1%81%D1%8B%D0%BC" TargetMode="External"/><Relationship Id="rId1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857250" y="428625"/>
            <a:ext cx="793750" cy="604837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AC4BE"/>
              </a:gs>
              <a:gs pos="35001">
                <a:srgbClr val="E4D5D1"/>
              </a:gs>
              <a:gs pos="100000">
                <a:srgbClr val="F5EFED"/>
              </a:gs>
            </a:gsLst>
            <a:lin ang="16200000" scaled="1"/>
          </a:gradFill>
          <a:ln w="28575" algn="ctr">
            <a:solidFill>
              <a:srgbClr val="6600CC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wordArt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kern="1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Сабақтыңжүрісі</a:t>
            </a:r>
            <a:endParaRPr lang="ru-RU" sz="2400" b="1" i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143240" y="428604"/>
            <a:ext cx="5500725" cy="4286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AC4BE"/>
              </a:gs>
              <a:gs pos="35001">
                <a:srgbClr val="E4D5D1"/>
              </a:gs>
              <a:gs pos="100000">
                <a:srgbClr val="F5EFED"/>
              </a:gs>
            </a:gsLst>
            <a:lin ang="16200000" scaled="1"/>
          </a:gradFill>
          <a:ln w="28575" algn="ctr">
            <a:solidFill>
              <a:srgbClr val="6600CC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Ұйымдастыру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214678" y="928670"/>
            <a:ext cx="5500725" cy="4286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AC4BE"/>
              </a:gs>
              <a:gs pos="35001">
                <a:srgbClr val="E4D5D1"/>
              </a:gs>
              <a:gs pos="100000">
                <a:srgbClr val="F5EFED"/>
              </a:gs>
            </a:gsLst>
            <a:lin ang="16200000" scaled="1"/>
          </a:gradFill>
          <a:ln w="28575" algn="ctr">
            <a:solidFill>
              <a:srgbClr val="6600CC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2. Үй тапсырмасын сұрау.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071802" y="1428736"/>
            <a:ext cx="5572154" cy="100012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AC4BE"/>
              </a:gs>
              <a:gs pos="35001">
                <a:srgbClr val="E4D5D1"/>
              </a:gs>
              <a:gs pos="100000">
                <a:srgbClr val="F5EFED"/>
              </a:gs>
            </a:gsLst>
            <a:lin ang="16200000" scaled="1"/>
          </a:gradFill>
          <a:ln w="28575" algn="ctr">
            <a:solidFill>
              <a:srgbClr val="6600CC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3.Жаңа тақырыпты бастауға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қойылатын сұрақтар 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143240" y="2500306"/>
            <a:ext cx="5500726" cy="4286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AC4BE"/>
              </a:gs>
              <a:gs pos="35001">
                <a:srgbClr val="E4D5D1"/>
              </a:gs>
              <a:gs pos="100000">
                <a:srgbClr val="F5EFED"/>
              </a:gs>
            </a:gsLst>
            <a:lin ang="16200000" scaled="1"/>
          </a:gradFill>
          <a:ln w="28575" algn="ctr">
            <a:solidFill>
              <a:srgbClr val="6600CC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4.Жаңа сабақ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3143240" y="3071810"/>
            <a:ext cx="5572153" cy="4286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AC4BE"/>
              </a:gs>
              <a:gs pos="35001">
                <a:srgbClr val="E4D5D1"/>
              </a:gs>
              <a:gs pos="100000">
                <a:srgbClr val="F5EFED"/>
              </a:gs>
            </a:gsLst>
            <a:lin ang="16200000" scaled="1"/>
          </a:gradFill>
          <a:ln w="28575" algn="ctr">
            <a:solidFill>
              <a:srgbClr val="6600CC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. Жұптық жұмыс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cxnSpLocks noChangeShapeType="1"/>
          </p:cNvCxnSpPr>
          <p:nvPr/>
        </p:nvCxnSpPr>
        <p:spPr bwMode="auto">
          <a:xfrm rot="5400000" flipH="1" flipV="1">
            <a:off x="1187450" y="1169988"/>
            <a:ext cx="2339975" cy="1428750"/>
          </a:xfrm>
          <a:prstGeom prst="straightConnector1">
            <a:avLst/>
          </a:prstGeom>
          <a:noFill/>
          <a:ln w="28575" algn="ctr">
            <a:solidFill>
              <a:srgbClr val="6600CC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6" name="Прямая со стрелкой 15"/>
          <p:cNvCxnSpPr>
            <a:cxnSpLocks noChangeShapeType="1"/>
            <a:endCxn id="6" idx="4"/>
          </p:cNvCxnSpPr>
          <p:nvPr/>
        </p:nvCxnSpPr>
        <p:spPr bwMode="auto">
          <a:xfrm rot="5400000" flipH="1" flipV="1">
            <a:off x="1517577" y="1357251"/>
            <a:ext cx="1822587" cy="1571615"/>
          </a:xfrm>
          <a:prstGeom prst="straightConnector1">
            <a:avLst/>
          </a:prstGeom>
          <a:noFill/>
          <a:ln w="28575" algn="ctr">
            <a:solidFill>
              <a:srgbClr val="6600CC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7" name="Прямая со стрелкой 16"/>
          <p:cNvCxnSpPr>
            <a:cxnSpLocks noChangeShapeType="1"/>
          </p:cNvCxnSpPr>
          <p:nvPr/>
        </p:nvCxnSpPr>
        <p:spPr bwMode="auto">
          <a:xfrm flipV="1">
            <a:off x="1643063" y="2214554"/>
            <a:ext cx="1357301" cy="839796"/>
          </a:xfrm>
          <a:prstGeom prst="straightConnector1">
            <a:avLst/>
          </a:prstGeom>
          <a:noFill/>
          <a:ln w="28575" algn="ctr">
            <a:solidFill>
              <a:srgbClr val="6600CC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8" name="Прямая со стрелкой 17"/>
          <p:cNvCxnSpPr>
            <a:cxnSpLocks noChangeShapeType="1"/>
            <a:endCxn id="8" idx="3"/>
          </p:cNvCxnSpPr>
          <p:nvPr/>
        </p:nvCxnSpPr>
        <p:spPr bwMode="auto">
          <a:xfrm flipV="1">
            <a:off x="1643063" y="2928931"/>
            <a:ext cx="1625708" cy="142883"/>
          </a:xfrm>
          <a:prstGeom prst="straightConnector1">
            <a:avLst/>
          </a:prstGeom>
          <a:noFill/>
          <a:ln w="28575" algn="ctr">
            <a:solidFill>
              <a:srgbClr val="6600CC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9" name="Прямая со стрелкой 18"/>
          <p:cNvCxnSpPr>
            <a:cxnSpLocks noChangeShapeType="1"/>
            <a:endCxn id="9" idx="5"/>
          </p:cNvCxnSpPr>
          <p:nvPr/>
        </p:nvCxnSpPr>
        <p:spPr bwMode="auto">
          <a:xfrm>
            <a:off x="1643042" y="3143248"/>
            <a:ext cx="1500198" cy="54093"/>
          </a:xfrm>
          <a:prstGeom prst="straightConnector1">
            <a:avLst/>
          </a:prstGeom>
          <a:noFill/>
          <a:ln w="28575" algn="ctr">
            <a:solidFill>
              <a:srgbClr val="6600CC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0" name="Прямая со стрелкой 19"/>
          <p:cNvCxnSpPr>
            <a:cxnSpLocks noChangeShapeType="1"/>
          </p:cNvCxnSpPr>
          <p:nvPr/>
        </p:nvCxnSpPr>
        <p:spPr bwMode="auto">
          <a:xfrm>
            <a:off x="1643042" y="3143248"/>
            <a:ext cx="1500198" cy="625597"/>
          </a:xfrm>
          <a:prstGeom prst="straightConnector1">
            <a:avLst/>
          </a:prstGeom>
          <a:noFill/>
          <a:ln w="28575" algn="ctr">
            <a:solidFill>
              <a:srgbClr val="6600CC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1" name="Прямая со стрелкой 20"/>
          <p:cNvCxnSpPr>
            <a:cxnSpLocks noChangeShapeType="1"/>
          </p:cNvCxnSpPr>
          <p:nvPr/>
        </p:nvCxnSpPr>
        <p:spPr bwMode="auto">
          <a:xfrm rot="16200000" flipH="1">
            <a:off x="1294525" y="3491765"/>
            <a:ext cx="2340109" cy="1643074"/>
          </a:xfrm>
          <a:prstGeom prst="straightConnector1">
            <a:avLst/>
          </a:prstGeom>
          <a:noFill/>
          <a:ln w="28575" algn="ctr">
            <a:solidFill>
              <a:srgbClr val="6600CC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3" name="Прямая со стрелкой 22"/>
          <p:cNvCxnSpPr>
            <a:cxnSpLocks noChangeShapeType="1"/>
          </p:cNvCxnSpPr>
          <p:nvPr/>
        </p:nvCxnSpPr>
        <p:spPr bwMode="auto">
          <a:xfrm rot="16200000" flipH="1">
            <a:off x="1615996" y="3241732"/>
            <a:ext cx="1768605" cy="1571636"/>
          </a:xfrm>
          <a:prstGeom prst="straightConnector1">
            <a:avLst/>
          </a:prstGeom>
          <a:noFill/>
          <a:ln w="28575" algn="ctr">
            <a:solidFill>
              <a:srgbClr val="6600CC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3" name="Прямая со стрелкой 32"/>
          <p:cNvCxnSpPr>
            <a:cxnSpLocks noChangeShapeType="1"/>
          </p:cNvCxnSpPr>
          <p:nvPr/>
        </p:nvCxnSpPr>
        <p:spPr bwMode="auto">
          <a:xfrm>
            <a:off x="1643042" y="3071810"/>
            <a:ext cx="1500198" cy="1268539"/>
          </a:xfrm>
          <a:prstGeom prst="straightConnector1">
            <a:avLst/>
          </a:prstGeom>
          <a:noFill/>
          <a:ln w="28575" algn="ctr">
            <a:solidFill>
              <a:srgbClr val="6600CC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7" y="4671347"/>
            <a:ext cx="5429286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3156920" y="3594141"/>
            <a:ext cx="5500725" cy="4286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AC4BE"/>
              </a:gs>
              <a:gs pos="35001">
                <a:srgbClr val="E4D5D1"/>
              </a:gs>
              <a:gs pos="100000">
                <a:srgbClr val="F5EFED"/>
              </a:gs>
            </a:gsLst>
            <a:lin ang="16200000" scaled="1"/>
          </a:gradFill>
          <a:ln w="28575" algn="ctr">
            <a:solidFill>
              <a:srgbClr val="6600CC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6.Постер қорғау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3156920" y="4077072"/>
            <a:ext cx="5539511" cy="50405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AC4BE"/>
              </a:gs>
              <a:gs pos="35001">
                <a:srgbClr val="E4D5D1"/>
              </a:gs>
              <a:gs pos="100000">
                <a:srgbClr val="F5EFED"/>
              </a:gs>
            </a:gsLst>
            <a:lin ang="16200000" scaled="1"/>
          </a:gradFill>
          <a:ln w="28575" algn="ctr">
            <a:solidFill>
              <a:srgbClr val="6600CC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7.«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Формулалар колейдоскобы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9872" y="4720390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8.Бекіту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3336940" y="5269044"/>
            <a:ext cx="5378463" cy="4286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AC4BE"/>
              </a:gs>
              <a:gs pos="35001">
                <a:srgbClr val="E4D5D1"/>
              </a:gs>
              <a:gs pos="100000">
                <a:srgbClr val="F5EFED"/>
              </a:gs>
            </a:gsLst>
            <a:lin ang="16200000" scaled="1"/>
          </a:gradFill>
          <a:ln w="28575" algn="ctr">
            <a:solidFill>
              <a:srgbClr val="6600CC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. Рефлексия.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0-tub-kz.yandex.net/i?id=a765aa391d188a8c1531e80121a69ae3-29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1428736"/>
            <a:ext cx="4572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Көбіне жұмыс ватт-сағатпен немесе киловатт-сағатпен өрнектеледі: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1Вт*сағ=3.6*10</a:t>
            </a:r>
            <a:r>
              <a:rPr lang="kk-KZ" sz="24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</a:t>
            </a:r>
            <a:r>
              <a:rPr lang="kk-KZ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Дж; 1кВт*сағ=10</a:t>
            </a:r>
            <a:r>
              <a:rPr lang="kk-KZ" sz="24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</a:t>
            </a:r>
            <a:r>
              <a:rPr lang="kk-KZ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Вт*сағ=3,6*10</a:t>
            </a:r>
            <a:r>
              <a:rPr lang="kk-KZ" sz="24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kk-KZ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</a:t>
            </a:r>
            <a:endParaRPr lang="kk-K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Қуат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деп жұмыстың атқару шапшаңдығын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сипаттайтын шаманы айтады.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428596" y="2147888"/>
            <a:ext cx="2557492" cy="29432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IUt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V="1">
            <a:off x="2643174" y="3500438"/>
            <a:ext cx="1214446" cy="14287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857620" y="2643182"/>
            <a:ext cx="1500198" cy="14144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8346" y="2924944"/>
            <a:ext cx="1071570" cy="992141"/>
          </a:xfrm>
          <a:prstGeom prst="rect">
            <a:avLst/>
          </a:prstGeom>
          <a:noFill/>
        </p:spPr>
      </p:pic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5143504" y="1928802"/>
            <a:ext cx="1285884" cy="78581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5143504" y="4000504"/>
            <a:ext cx="1214446" cy="92869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546789" y="928670"/>
            <a:ext cx="1928826" cy="18573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=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500174"/>
            <a:ext cx="602124" cy="684913"/>
          </a:xfrm>
          <a:prstGeom prst="rect">
            <a:avLst/>
          </a:prstGeom>
          <a:noFill/>
        </p:spPr>
      </p:pic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285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572264" y="4429132"/>
            <a:ext cx="1928826" cy="18573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 </a:t>
            </a:r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A=I</a:t>
            </a:r>
            <a:r>
              <a:rPr lang="kk-KZ" sz="28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Rt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51" name="Picture 19" descr="http://im3-tub-kz.yandex.net/i?id=303b1ea6a3e279b452da18fae8b58dbb-99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33544" cy="2071678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14282" y="35716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40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40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40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40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40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40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40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40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40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40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40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40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40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40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40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40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40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kk-KZ" sz="40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kk-KZ" sz="4000">
                <a:solidFill>
                  <a:schemeClr val="tx1"/>
                </a:solidFill>
                <a:latin typeface="Times New Roman" pitchFamily="18" charset="0"/>
              </a:rPr>
              <a:t>                                 </a:t>
            </a:r>
            <a:r>
              <a:rPr lang="en-US" sz="400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sz="4000">
                <a:latin typeface="Times New Roman" pitchFamily="18" charset="0"/>
              </a:rPr>
              <a:t>                                               </a:t>
            </a:r>
            <a:endParaRPr lang="ru-RU" sz="4000">
              <a:latin typeface="Times New Roman" pitchFamily="18" charset="0"/>
            </a:endParaRPr>
          </a:p>
        </p:txBody>
      </p:sp>
      <p:graphicFrame>
        <p:nvGraphicFramePr>
          <p:cNvPr id="1136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282869"/>
              </p:ext>
            </p:extLst>
          </p:nvPr>
        </p:nvGraphicFramePr>
        <p:xfrm>
          <a:off x="266700" y="295275"/>
          <a:ext cx="8453438" cy="620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3" name="Слайд" r:id="rId3" imgW="4286997" imgH="3214188" progId="PowerPoint.Slide.8">
                  <p:embed/>
                </p:oleObj>
              </mc:Choice>
              <mc:Fallback>
                <p:oleObj name="Слайд" r:id="rId3" imgW="4286997" imgH="3214188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295275"/>
                        <a:ext cx="8453438" cy="6208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428596" y="2147888"/>
            <a:ext cx="2557492" cy="29432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P=IU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V="1">
            <a:off x="2643174" y="3500438"/>
            <a:ext cx="1214446" cy="14287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857620" y="2643182"/>
            <a:ext cx="1500198" cy="14144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000372"/>
            <a:ext cx="1071570" cy="893766"/>
          </a:xfrm>
          <a:prstGeom prst="rect">
            <a:avLst/>
          </a:prstGeom>
          <a:noFill/>
        </p:spPr>
      </p:pic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5143504" y="1928802"/>
            <a:ext cx="1285884" cy="78581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5143504" y="4000504"/>
            <a:ext cx="1214446" cy="92869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500826" y="857232"/>
            <a:ext cx="1928826" cy="18573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 =</a:t>
            </a:r>
            <a:r>
              <a:rPr lang="kk-KZ" sz="3200" dirty="0" smtClean="0"/>
              <a:t>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285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572264" y="4429132"/>
            <a:ext cx="1928826" cy="18573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=I</a:t>
            </a:r>
            <a:r>
              <a:rPr lang="kk-KZ" sz="28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51" name="Picture 19" descr="http://im3-tub-kz.yandex.net/i?id=303b1ea6a3e279b452da18fae8b58dbb-99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33544" cy="2071678"/>
          </a:xfrm>
          <a:prstGeom prst="rect">
            <a:avLst/>
          </a:prstGeom>
          <a:noFill/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P=  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25" cy="266700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=IU 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P=  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25" cy="266700"/>
          </a:xfrm>
          <a:prstGeom prst="rect">
            <a:avLst/>
          </a:prstGeom>
          <a:noFill/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=IU 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2875" cy="304800"/>
          </a:xfrm>
          <a:prstGeom prst="rect">
            <a:avLst/>
          </a:prstGeom>
          <a:noFill/>
        </p:spPr>
      </p:pic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322263"/>
            <a:ext cx="8289925" cy="615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77072"/>
            <a:ext cx="8136904" cy="165618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kk-KZ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Токтың </a:t>
            </a:r>
            <a:r>
              <a:rPr lang="kk-KZ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қуатын өлшеуге </a:t>
            </a:r>
            <a:r>
              <a:rPr lang="kk-KZ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арналған </a:t>
            </a:r>
            <a:r>
              <a:rPr lang="kk-KZ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аспапты – </a:t>
            </a:r>
            <a:r>
              <a:rPr lang="kk-KZ" sz="36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Ваттметр</a:t>
            </a:r>
            <a:r>
              <a:rPr lang="kk-KZ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деп атайды.</a:t>
            </a:r>
            <a:r>
              <a:rPr lang="ru-RU" b="1" dirty="0">
                <a:solidFill>
                  <a:srgbClr val="000066"/>
                </a:solidFill>
              </a:rPr>
              <a:t/>
            </a:r>
            <a:br>
              <a:rPr lang="ru-RU" b="1" dirty="0">
                <a:solidFill>
                  <a:srgbClr val="000066"/>
                </a:solidFill>
              </a:rPr>
            </a:b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2232248" cy="266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83568"/>
            <a:ext cx="27363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11584"/>
            <a:ext cx="280828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4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Токтың </a:t>
            </a:r>
            <a:r>
              <a:rPr lang="kk-KZ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жұмысын өлшеуге арналған құрал </a:t>
            </a:r>
            <a:r>
              <a:rPr lang="kk-KZ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электр санауыш</a:t>
            </a:r>
            <a:r>
              <a:rPr lang="kk-KZ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деп аталады.</a:t>
            </a:r>
            <a:r>
              <a:rPr lang="ru-RU" b="1" dirty="0">
                <a:solidFill>
                  <a:srgbClr val="000066"/>
                </a:solidFill>
              </a:rPr>
              <a:t/>
            </a:r>
            <a:br>
              <a:rPr lang="ru-RU" b="1" dirty="0">
                <a:solidFill>
                  <a:srgbClr val="000066"/>
                </a:solidFill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16835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4176464" cy="315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1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0-tub-kz.yandex.net/i?id=987b4f153145d21d277ef92c2fe5d4ea-56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4324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703359"/>
              </p:ext>
            </p:extLst>
          </p:nvPr>
        </p:nvGraphicFramePr>
        <p:xfrm>
          <a:off x="3214678" y="285728"/>
          <a:ext cx="5786476" cy="2343971"/>
        </p:xfrm>
        <a:graphic>
          <a:graphicData uri="http://schemas.openxmlformats.org/drawingml/2006/table">
            <a:tbl>
              <a:tblPr/>
              <a:tblGrid>
                <a:gridCol w="1214446"/>
                <a:gridCol w="1000132"/>
                <a:gridCol w="1285884"/>
                <a:gridCol w="1285884"/>
                <a:gridCol w="1000130"/>
              </a:tblGrid>
              <a:tr h="13931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Есептеуіш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Тариф құны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Көрсеткіш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Көрсеткіш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Шығын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0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kk-KZ" sz="1800" dirty="0" smtClean="0">
                          <a:latin typeface="Times New Roman"/>
                          <a:ea typeface="Calibri"/>
                          <a:cs typeface="Times New Roman"/>
                        </a:rPr>
                        <a:t>083218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kk-KZ" sz="1800" dirty="0">
                          <a:latin typeface="Times New Roman"/>
                          <a:ea typeface="Calibri"/>
                          <a:cs typeface="Times New Roman"/>
                        </a:rPr>
                        <a:t>8,36 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kk-KZ" sz="1800" dirty="0" smtClean="0">
                          <a:latin typeface="Times New Roman"/>
                          <a:ea typeface="Calibri"/>
                          <a:cs typeface="Times New Roman"/>
                        </a:rPr>
                        <a:t>8321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kk-KZ" sz="1800" dirty="0" smtClean="0">
                          <a:latin typeface="Times New Roman"/>
                          <a:ea typeface="Calibri"/>
                          <a:cs typeface="Times New Roman"/>
                        </a:rPr>
                        <a:t>Ақпан айы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kk-KZ" sz="1800" dirty="0" smtClean="0">
                          <a:latin typeface="Times New Roman"/>
                          <a:ea typeface="Calibri"/>
                          <a:cs typeface="Times New Roman"/>
                        </a:rPr>
                        <a:t>8255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kk-KZ" sz="1800" dirty="0" smtClean="0">
                          <a:latin typeface="Times New Roman"/>
                          <a:ea typeface="Calibri"/>
                          <a:cs typeface="Times New Roman"/>
                        </a:rPr>
                        <a:t>Қаңтар айы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kk-KZ" sz="1800" dirty="0" smtClean="0">
                          <a:latin typeface="Times New Roman"/>
                          <a:ea typeface="Calibri"/>
                          <a:cs typeface="Times New Roman"/>
                        </a:rPr>
                        <a:t>66 </a:t>
                      </a:r>
                      <a:r>
                        <a:rPr lang="kk-KZ" sz="1800" dirty="0">
                          <a:latin typeface="Times New Roman"/>
                          <a:ea typeface="Calibri"/>
                          <a:cs typeface="Times New Roman"/>
                        </a:rPr>
                        <a:t>кВт*сағ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428992" y="3357562"/>
            <a:ext cx="57150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8321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-8255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66кВт*сағ*15,3т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1009т</a:t>
            </a:r>
            <a:endParaRPr kumimoji="0" lang="kk-K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James Prescott Joule (1818-1889), seated, facing right. Phot Wellcome V002956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20955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referat-on.kz/len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357298"/>
            <a:ext cx="207170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Лента лицом вверх 4"/>
          <p:cNvSpPr/>
          <p:nvPr/>
        </p:nvSpPr>
        <p:spPr>
          <a:xfrm>
            <a:off x="0" y="4500570"/>
            <a:ext cx="2857488" cy="642942"/>
          </a:xfrm>
          <a:prstGeom prst="ribbon2">
            <a:avLst>
              <a:gd name="adj1" fmla="val 20000"/>
              <a:gd name="adj2" fmla="val 6957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</a:schemeClr>
            </a:solidFill>
          </a:ln>
          <a:effectLst>
            <a:glow rad="139700">
              <a:schemeClr val="tx2">
                <a:lumMod val="40000"/>
                <a:lumOff val="60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Д.П.Джоуль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Лента лицом вверх 6"/>
          <p:cNvSpPr/>
          <p:nvPr/>
        </p:nvSpPr>
        <p:spPr>
          <a:xfrm>
            <a:off x="6286512" y="4429132"/>
            <a:ext cx="2857488" cy="642942"/>
          </a:xfrm>
          <a:prstGeom prst="ribbon2">
            <a:avLst>
              <a:gd name="adj1" fmla="val 20000"/>
              <a:gd name="adj2" fmla="val 6957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</a:schemeClr>
            </a:solidFill>
          </a:ln>
          <a:effectLst>
            <a:glow rad="139700">
              <a:schemeClr val="tx2">
                <a:lumMod val="40000"/>
                <a:lumOff val="60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Э.Х.Ленц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57422" y="135729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Өткізгіш бойымен ток жүрген кезде, </a:t>
            </a:r>
          </a:p>
          <a:p>
            <a:pPr algn="ctr"/>
            <a:r>
              <a:rPr lang="kk-KZ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өткізгіште бөлінетін жылу </a:t>
            </a:r>
          </a:p>
          <a:p>
            <a:pPr algn="ctr"/>
            <a:r>
              <a:rPr lang="kk-KZ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мөлшері ток күшінің квадратына, </a:t>
            </a:r>
          </a:p>
          <a:p>
            <a:pPr algn="ctr"/>
            <a:r>
              <a:rPr lang="kk-KZ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өткізгіш кедергісіне және токтың жүру </a:t>
            </a:r>
          </a:p>
          <a:p>
            <a:pPr algn="ctr"/>
            <a:r>
              <a:rPr lang="kk-KZ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уақытына тура пропорционал </a:t>
            </a:r>
          </a:p>
          <a:p>
            <a:pPr algn="ctr"/>
            <a:r>
              <a:rPr lang="kk-KZ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болады: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285984" y="5105400"/>
            <a:ext cx="495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Georgia" pitchFamily="18" charset="0"/>
              </a:rPr>
              <a:t>Q=I  </a:t>
            </a:r>
            <a:r>
              <a:rPr lang="en-US" sz="4400" b="1" dirty="0" err="1">
                <a:solidFill>
                  <a:srgbClr val="000000"/>
                </a:solidFill>
                <a:latin typeface="Georgia" pitchFamily="18" charset="0"/>
              </a:rPr>
              <a:t>Rt</a:t>
            </a:r>
            <a:endParaRPr lang="ru-RU" sz="44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857752" y="5643578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2</a:t>
            </a: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20" name="Picture 2" descr="http://im3-tub-kz.yandex.net/i?id=51a0113f2cf29efce294027422443916-108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286388"/>
            <a:ext cx="2714644" cy="1571612"/>
          </a:xfrm>
          <a:prstGeom prst="rect">
            <a:avLst/>
          </a:prstGeom>
          <a:noFill/>
        </p:spPr>
      </p:pic>
      <p:pic>
        <p:nvPicPr>
          <p:cNvPr id="48138" name="Picture 10" descr="http://im2-tub-kz.yandex.net/i?id=592ac6533e414e533d12ac9fa5292085-62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5214950"/>
            <a:ext cx="1905000" cy="164305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Джоуль – Ленц заңы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im2-tub-kz.yandex.net/i?id=689be4cafe02c848e04c5b23aad89bfe-104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 rot="20975544">
            <a:off x="2140011" y="2271760"/>
            <a:ext cx="44483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V.</a:t>
            </a:r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Жұп</a:t>
            </a: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тық жұмыс. (Есептер шығару)</a:t>
            </a:r>
            <a:endParaRPr kumimoji="0" lang="kk-KZ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h t nhnlk44"/>
          <p:cNvPicPr>
            <a:picLocks noChangeAspect="1" noChangeArrowheads="1"/>
          </p:cNvPicPr>
          <p:nvPr/>
        </p:nvPicPr>
        <p:blipFill>
          <a:blip r:embed="rId2" cstate="print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 rot="-766035">
            <a:off x="496197" y="1739306"/>
            <a:ext cx="815340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324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66FF"/>
                </a:solidFill>
                <a:latin typeface="Times New Roman"/>
                <a:cs typeface="Times New Roman"/>
              </a:rPr>
              <a:t>ІІ. </a:t>
            </a:r>
            <a:r>
              <a:rPr lang="ru-RU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66FF"/>
                </a:solidFill>
                <a:latin typeface="Times New Roman"/>
                <a:cs typeface="Times New Roman"/>
              </a:rPr>
              <a:t>Үй тапсырмасы</a:t>
            </a:r>
            <a:endParaRPr lang="ru-RU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9966FF"/>
              </a:solidFill>
              <a:latin typeface="Times New Roman"/>
              <a:cs typeface="Times New Roman"/>
            </a:endParaRPr>
          </a:p>
        </p:txBody>
      </p:sp>
      <p:pic>
        <p:nvPicPr>
          <p:cNvPr id="43012" name="Picture 17" descr="C:\Documents and Settings\User\Мои документы\Файлы Mail.Ru Агента\KZ\6aceb1999c2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5035">
            <a:off x="1569715" y="559285"/>
            <a:ext cx="32146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7" descr="C:\Documents and Settings\User\Мои документы\Файлы Mail.Ru Агента\KZ\6aceb1999c2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0703">
            <a:off x="3513139" y="3328583"/>
            <a:ext cx="32146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C:\Users\abc\Desktop\Новая папка\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30832"/>
            <a:ext cx="8786874" cy="659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40071" y="115416"/>
            <a:ext cx="8608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V. Постер қорғау (ғалымдар өмірі)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James Prescott Joule (1818-1889), seated, facing right. Phot Wellcome V002956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85794"/>
            <a:ext cx="242889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526087"/>
              </p:ext>
            </p:extLst>
          </p:nvPr>
        </p:nvGraphicFramePr>
        <p:xfrm>
          <a:off x="2724124" y="857232"/>
          <a:ext cx="3071834" cy="4980805"/>
        </p:xfrm>
        <a:graphic>
          <a:graphicData uri="http://schemas.openxmlformats.org/drawingml/2006/table">
            <a:tbl>
              <a:tblPr/>
              <a:tblGrid>
                <a:gridCol w="1535917"/>
                <a:gridCol w="1535917"/>
              </a:tblGrid>
              <a:tr h="442499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 err="1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Туған күні: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579" marR="46579" marT="46579" marB="465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 </a:t>
                      </a:r>
                      <a:r>
                        <a:rPr lang="ru-RU" sz="1600" dirty="0" err="1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желтоқсан</a:t>
                      </a:r>
                      <a:r>
                        <a:rPr lang="ru-RU" sz="1600" dirty="0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1818 </a:t>
                      </a:r>
                      <a:r>
                        <a:rPr lang="ru-RU" sz="1600" dirty="0" err="1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жыл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579" marR="46579" marT="46579" marB="465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791839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Туған жері</a:t>
                      </a:r>
                      <a:r>
                        <a:rPr lang="ru-RU" sz="1600" b="1" dirty="0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579" marR="46579" marT="46579" marB="465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Солфорд</a:t>
                      </a:r>
                      <a:r>
                        <a:rPr lang="ru-RU" sz="1600" dirty="0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Ланкашир, Англия, </a:t>
                      </a:r>
                      <a:r>
                        <a:rPr lang="ru-RU" sz="1600" dirty="0" err="1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Ұлыбритания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579" marR="46579" marT="46579" marB="465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442499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Қайтыс болған күні: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579" marR="46579" marT="46579" marB="465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</a:t>
                      </a:r>
                      <a:r>
                        <a:rPr lang="ru-RU" sz="1600" dirty="0" err="1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қазан </a:t>
                      </a:r>
                      <a:r>
                        <a:rPr lang="ru-RU" sz="1600" dirty="0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1889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579" marR="46579" marT="46579" marB="465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617169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Қайтыс</a:t>
                      </a:r>
                      <a:r>
                        <a:rPr lang="ru-RU" sz="1600" b="1" dirty="0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болған</a:t>
                      </a:r>
                      <a:r>
                        <a:rPr lang="ru-RU" sz="1600" b="1" dirty="0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жері</a:t>
                      </a:r>
                      <a:r>
                        <a:rPr lang="ru-RU" sz="1600" b="1" dirty="0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579" marR="46579" marT="46579" marB="465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Сэйл</a:t>
                      </a:r>
                      <a:r>
                        <a:rPr lang="ru-RU" sz="1600" dirty="0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 </a:t>
                      </a:r>
                      <a:r>
                        <a:rPr lang="ru-RU" sz="1600" u="none" strike="noStrike" dirty="0" err="1">
                          <a:solidFill>
                            <a:srgbClr val="A55858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5" tooltip="Чешир (мұндай бет жоқ)"/>
                        </a:rPr>
                        <a:t>Чешир</a:t>
                      </a:r>
                      <a:r>
                        <a:rPr lang="ru-RU" sz="1600" dirty="0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 </a:t>
                      </a:r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 tooltip="Англия"/>
                        </a:rPr>
                        <a:t>Англия</a:t>
                      </a:r>
                      <a:r>
                        <a:rPr lang="ru-RU" sz="1600" dirty="0" err="1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7" tooltip="Ұлыбритания"/>
                        </a:rPr>
                        <a:t>Ұлыбритания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579" marR="46579" marT="46579" marB="465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267828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Азаматтығы: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579" marR="46579" marT="46579" marB="465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7" tooltip="Ұлыбритания"/>
                        </a:rPr>
                        <a:t>Ұлыбритания</a:t>
                      </a:r>
                      <a:endParaRPr lang="ru-RU" sz="1600" dirty="0">
                        <a:solidFill>
                          <a:srgbClr val="252525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79" marR="46579" marT="46579" marB="465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442499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Ғылыми аясы: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579" marR="46579" marT="46579" marB="465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8" tooltip="Физика"/>
                        </a:rPr>
                        <a:t>физика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579" marR="46579" marT="46579" marB="465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442499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Атақты шәкірттері: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579" marR="46579" marT="46579" marB="465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Джон Дальтон, Джон Дэвис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579" marR="46579" marT="46579" marB="465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617169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Несімен</a:t>
                      </a:r>
                      <a:r>
                        <a:rPr lang="ru-RU" sz="1600" b="1" dirty="0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белгілі</a:t>
                      </a:r>
                      <a:r>
                        <a:rPr lang="ru-RU" sz="1600" b="1" dirty="0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579" marR="46579" marT="46579" marB="465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 smtClean="0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Термодинамиканың </a:t>
                      </a:r>
                      <a:r>
                        <a:rPr lang="ru-RU" sz="1600" dirty="0" err="1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бірінші</a:t>
                      </a:r>
                      <a:r>
                        <a:rPr lang="ru-RU" sz="1600" dirty="0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заңы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579" marR="46579" marT="46579" marB="465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70657" name="Рисунок 4" descr="http://upload.wikimedia.org/wikipedia/commons/thumb/a/ae/Flag_of_the_United_Kingdom.svg/22px-Flag_of_the_United_Kingdom.svg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209550" cy="95250"/>
          </a:xfrm>
          <a:prstGeom prst="rect">
            <a:avLst/>
          </a:prstGeom>
          <a:noFill/>
        </p:spPr>
      </p:pic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5857884" y="857232"/>
            <a:ext cx="3143272" cy="48013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 tooltip="Термодинамика"/>
              </a:rPr>
              <a:t>Термодинамиканың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қалыптасуына үлкен үлес қосқан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XIX ғ-дың ұлы ғалым.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Тәжірибе түрінде 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rgbClr val="A5585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 tooltip="Энергияның сақтау заңы (мұндай бет жоқ)"/>
              </a:rPr>
              <a:t>энергияның сақтау заңын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дәлелдеген, электр тоғының жылу әсерін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айқындайтын заңды ашқан, газдың молекулаларының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қозғалысының жылдамдығын есептеп және оның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температурамен байланыстылығын анықтаған физик.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Ғалымның құрметіне энергияның өлшем бірлігін атаған - 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rgbClr val="A5585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 tooltip="Джоуль (мұндай бет жоқ)"/>
              </a:rPr>
              <a:t>джоуль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(Дж)</a:t>
            </a:r>
            <a:endPara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60" name="Picture 4" descr="http://im0-tub-kz.yandex.net/i?id=b9900d4aa74e743fb7a104e5d3bef2bb-39-144&amp;n=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1096" y="4643446"/>
            <a:ext cx="2332078" cy="17378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im3-tub-kz.yandex.net/i?id=64366cbbcbb44116fa412e68fd36ad67-75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referat-on.kz/len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14678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571868" y="0"/>
            <a:ext cx="535785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453A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Орыс физигi Эмилий Христианович Ленц</a:t>
            </a:r>
            <a:r>
              <a:rPr lang="kk-KZ" b="1" dirty="0" smtClean="0">
                <a:solidFill>
                  <a:srgbClr val="453A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(1804 – 1865)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453A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Дерпт (Тарту) қаласында дүниеге келген.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453A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Дерпт университетiнде бiлiм алған. 1836 ж. Петербург университетiнiң физика және географиялық физика кафедрасын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453A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басқарған, 1840 жылдан бастап физика-математика факультетiнiң деканы, 1863 ж. </a:t>
            </a:r>
            <a:r>
              <a:rPr lang="kk-KZ" b="1" dirty="0" smtClean="0">
                <a:solidFill>
                  <a:srgbClr val="453A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453A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астап</a:t>
            </a:r>
            <a:r>
              <a:rPr kumimoji="0" lang="kk-KZ" b="1" i="0" u="none" strike="noStrike" cap="none" normalizeH="0" dirty="0" smtClean="0">
                <a:ln>
                  <a:noFill/>
                </a:ln>
                <a:solidFill>
                  <a:srgbClr val="453A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453A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Петербург университетiнiң ректоры болып қызмет атқарған.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453A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Ленцтiң негiзгi еңбектерi электромагнетизмге қатысты болды. 1833 жылы ол индукцияның ЭҚК-iнiң бағытын анықтау ережесiн (Ленц ережесi) ұсынды, ал 1842 жылы ол өз бетiнше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453A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(Джоульден тәуелсiз) токтың жылулық әсерi заңын ашты, кейiнiрек бұл заң Джоуль-Ленц заңы деп аталды.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453A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С. Якобимен бiрге алғаш рет электр моторларындағы электромагниттердi есептеу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әдiстерiн ойлап тапты. Метал кедергiлерiнiң температураға байланысын зерттедi.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453A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kk-K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im0-tub-kz.yandex.net/i?id=6cc62f2b5afb30d3732d671ad7f50fcc-90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7" name="Рисунок 6" descr="http://upload.wikimedia.org/wikipedia/commons/thumb/2/2c/James_Watt_by_Henry_Howard.jpg/220px-James_Watt_by_Henry_Howard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71612"/>
            <a:ext cx="20002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2357422" y="1571612"/>
            <a:ext cx="6572296" cy="50167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Уатт Джеймс (19.1.1736, Гринок, 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  <a:hlinkClick r:id="rId5" tooltip="Шотландия"/>
              </a:rPr>
              <a:t>Шотландия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19.08.1819, Хитфилд, 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6" tooltip="Англия"/>
              </a:rPr>
              <a:t>Англия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– ағылшын өнертапқышы, бу машинасын алғаш жасаушы, 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7" tooltip="Лондон"/>
              </a:rPr>
              <a:t>Лондон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корольдік қоғамының мүшесі (1785). 1757 жылдан Глазгодағы университетте механик болып жұмыс істеді. Онда ол Д.Папен (1647 – 1714) қазанын пайдаланып қаныққан 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8" tooltip="Температура"/>
              </a:rPr>
              <a:t>бу температурасының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9" tooltip="Қысым"/>
              </a:rPr>
              <a:t>қысымға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тәуелділігін зерттеді. 1763 – 64 жылы Т.Ньюкоменнің (1663 – 1729) бу машинасының моделін кемелдендіре отырып, бу шығынын конденсаторды цилиндрден оқшаулау арқылы азайтуға болатындығын дәлелдеді. Осы идеяны басшылыққа ала отырып 1765 жылы тәжірибелік, ал 1768 жылы ең алғашқы 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10" tooltip="Бу машинасы"/>
              </a:rPr>
              <a:t>бу машинасын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құрастырды. Бұл бу машинасы Ньюкоменнің машиналарына қарағанда едәуір тиімді болды. Уатт қозғалтқыштың жұмысын қамтамасыз ету үшін центрден тепкіш реттеуішті, ал беріліс механизмі үшін балансирді пайдаланды. 1782 жылы ұлғайтылған бу қозғалтқышына 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11" tooltip="Патент"/>
              </a:rPr>
              <a:t>патент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алды. Уатт қуаттың алғашқы бірлігі – ат күшін енгізді. Кейіннен қуаттың басқа бірлігі –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12" tooltip="Ватт"/>
              </a:rPr>
              <a:t>ватт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Уаттың есімімен аталды. Уаттың бу машинасы кеңінен таралды және машина өнеркәсібінде орасан зор рөл атқарды.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13" tooltip="1784"/>
              </a:rPr>
              <a:t>1784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жылдан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кейін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Уатт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негізінен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өз зауытында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машиналарын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кемелдендіру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мәселелерімен айналысты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7" name="Picture 5" descr="http://im2-tub-kz.yandex.net/i?id=890a188c96225fb3e390722ddeaa4c11-73-144&amp;n=2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2844" y="5000636"/>
            <a:ext cx="2143140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332656"/>
            <a:ext cx="7848872" cy="79208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Формулалар калейдоскобы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286165"/>
              </p:ext>
            </p:extLst>
          </p:nvPr>
        </p:nvGraphicFramePr>
        <p:xfrm>
          <a:off x="611560" y="1832008"/>
          <a:ext cx="7848871" cy="4261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8496"/>
                <a:gridCol w="1340444"/>
                <a:gridCol w="1453987"/>
                <a:gridCol w="1785944"/>
              </a:tblGrid>
              <a:tr h="817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Физикалық шама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Белгіленуі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Өлшем бірлігі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Формуласы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919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 күші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19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Кернеу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19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Кедергі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19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Меншікті кедергі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19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 заряды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19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 өрісінің жұмысы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19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 қозғаушы күш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19238" y="1431895"/>
            <a:ext cx="67251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Таблицаны толтырыңдар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44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147248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Таблицаның жауабы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1329" y="324802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7525477"/>
                  </p:ext>
                </p:extLst>
              </p:nvPr>
            </p:nvGraphicFramePr>
            <p:xfrm>
              <a:off x="323528" y="1604538"/>
              <a:ext cx="8568951" cy="515098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228982"/>
                    <a:gridCol w="1562739"/>
                    <a:gridCol w="1695111"/>
                    <a:gridCol w="2082119"/>
                  </a:tblGrid>
                  <a:tr h="6723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800" dirty="0">
                              <a:effectLst/>
                            </a:rPr>
                            <a:t>Физикалық шама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800" dirty="0">
                              <a:effectLst/>
                            </a:rPr>
                            <a:t>Белгіленуі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800" dirty="0">
                              <a:effectLst/>
                            </a:rPr>
                            <a:t>Өлшем бірлігі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800" dirty="0">
                              <a:effectLst/>
                            </a:rPr>
                            <a:t>Формуласы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821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800" dirty="0">
                              <a:effectLst/>
                            </a:rPr>
                            <a:t>Ток күші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1" dirty="0">
                              <a:effectLst/>
                            </a:rPr>
                            <a:t>I</a:t>
                          </a:r>
                          <a:endParaRPr lang="ru-RU" sz="2400" b="1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 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</a:rPr>
                            <a:t>A</a:t>
                          </a:r>
                          <a:endParaRPr lang="ru-RU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I=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>
                                      <a:effectLst/>
                                    </a:rPr>
                                    <m:t>𝒒</m:t>
                                  </m:r>
                                </m:num>
                                <m:den>
                                  <m:r>
                                    <a:rPr lang="en-US" sz="2000">
                                      <a:effectLst/>
                                    </a:rPr>
                                    <m:t>𝒕</m:t>
                                  </m:r>
                                </m:den>
                              </m:f>
                            </m:oMath>
                          </a14:m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6411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800" dirty="0">
                              <a:effectLst/>
                            </a:rPr>
                            <a:t>Кернеу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U</a:t>
                          </a:r>
                          <a:endParaRPr lang="ru-RU" sz="2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 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</a:t>
                          </a:r>
                          <a:endParaRPr lang="ru-RU" sz="2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U=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>
                                      <a:effectLst/>
                                    </a:rPr>
                                    <m:t>𝑨</m:t>
                                  </m:r>
                                </m:num>
                                <m:den>
                                  <m:r>
                                    <a:rPr lang="en-US" sz="1800">
                                      <a:effectLst/>
                                    </a:rPr>
                                    <m:t>𝒒</m:t>
                                  </m:r>
                                </m:den>
                              </m:f>
                            </m:oMath>
                          </a14:m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6411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800" dirty="0">
                              <a:effectLst/>
                            </a:rPr>
                            <a:t>Кедергі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R</a:t>
                          </a:r>
                          <a:endParaRPr lang="ru-RU" sz="14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 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Om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R </a:t>
                          </a:r>
                          <a:r>
                            <a:rPr lang="en-US" sz="1800">
                              <a:effectLst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>
                                      <a:effectLst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en-US" sz="1800">
                                      <a:effectLst/>
                                    </a:rPr>
                                    <m:t>𝑰</m:t>
                                  </m:r>
                                </m:den>
                              </m:f>
                            </m:oMath>
                          </a14:m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767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800" dirty="0">
                              <a:effectLst/>
                            </a:rPr>
                            <a:t>Меншікті кедергі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</a:rPr>
                                  <m:t>𝛒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r>
                            <a:rPr lang="kk-KZ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Ом*м</a:t>
                          </a:r>
                          <a:endParaRPr lang="ru-RU" sz="16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</a:rPr>
                                <m:t>𝛒</m:t>
                              </m:r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6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>
                                      <a:effectLst/>
                                    </a:rPr>
                                    <m:t>𝑹𝑺</m:t>
                                  </m:r>
                                </m:num>
                                <m:den>
                                  <m:r>
                                    <a:rPr lang="en-US" sz="1600">
                                      <a:effectLst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6411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800" dirty="0">
                              <a:effectLst/>
                            </a:rPr>
                            <a:t>Электр заряды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q</a:t>
                          </a:r>
                          <a:endParaRPr lang="ru-RU" sz="2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 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K</a:t>
                          </a:r>
                          <a:r>
                            <a:rPr lang="kk-KZ" sz="1600" dirty="0">
                              <a:effectLst/>
                            </a:rPr>
                            <a:t>л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q= I*t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497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800" dirty="0">
                              <a:effectLst/>
                            </a:rPr>
                            <a:t>Электр өрісінің жұмысы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A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Дж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A=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</a:rPr>
                                    <m:t>𝒒</m:t>
                                  </m:r>
                                  <m:r>
                                    <a:rPr lang="en-US" sz="1600">
                                      <a:effectLst/>
                                    </a:rPr>
                                    <m:t>(</m:t>
                                  </m:r>
                                  <m:r>
                                    <a:rPr lang="en-US" sz="1600">
                                      <a:effectLst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-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kk-KZ" sz="1600" dirty="0">
                              <a:effectLst/>
                            </a:rPr>
                            <a:t>)</a:t>
                          </a:r>
                          <a:r>
                            <a:rPr lang="en-US" sz="1600" dirty="0">
                              <a:effectLst/>
                            </a:rPr>
                            <a:t>=</a:t>
                          </a:r>
                          <a:r>
                            <a:rPr lang="en-US" sz="1600" dirty="0" err="1">
                              <a:effectLst/>
                            </a:rPr>
                            <a:t>qU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7229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800" dirty="0">
                              <a:effectLst/>
                            </a:rPr>
                            <a:t>Электр қозғаушы күш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800">
                                    <a:effectLst/>
                                  </a:rPr>
                                  <m:t>𝛆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1B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kk-KZ" sz="1800">
                                  <a:effectLst/>
                                </a:rPr>
                                <m:t>𝛆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>
                                      <a:effectLst/>
                                    </a:rPr>
                                    <m:t>𝑨</m:t>
                                  </m:r>
                                </m:num>
                                <m:den>
                                  <m:r>
                                    <a:rPr lang="en-US" sz="1800">
                                      <a:effectLst/>
                                    </a:rPr>
                                    <m:t>𝒒</m:t>
                                  </m:r>
                                </m:den>
                              </m:f>
                            </m:oMath>
                          </a14:m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7525477"/>
                  </p:ext>
                </p:extLst>
              </p:nvPr>
            </p:nvGraphicFramePr>
            <p:xfrm>
              <a:off x="323528" y="1604538"/>
              <a:ext cx="8568951" cy="515098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228982"/>
                    <a:gridCol w="1562739"/>
                    <a:gridCol w="1695111"/>
                    <a:gridCol w="2082119"/>
                  </a:tblGrid>
                  <a:tr h="6723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800" dirty="0">
                              <a:effectLst/>
                            </a:rPr>
                            <a:t>Физикалық шама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800" dirty="0">
                              <a:effectLst/>
                            </a:rPr>
                            <a:t>Белгіленуі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800" dirty="0">
                              <a:effectLst/>
                            </a:rPr>
                            <a:t>Өлшем бірлігі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800" dirty="0">
                              <a:effectLst/>
                            </a:rPr>
                            <a:t>Формуласы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821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800" dirty="0">
                              <a:effectLst/>
                            </a:rPr>
                            <a:t>Ток күші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1" dirty="0">
                              <a:effectLst/>
                            </a:rPr>
                            <a:t>I</a:t>
                          </a:r>
                          <a:endParaRPr lang="ru-RU" sz="2400" b="1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 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</a:rPr>
                            <a:t>A</a:t>
                          </a:r>
                          <a:endParaRPr lang="ru-RU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11111" t="-88889" b="-445185"/>
                          </a:stretch>
                        </a:blipFill>
                      </a:tcPr>
                    </a:tc>
                  </a:tr>
                  <a:tr h="6830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800" dirty="0">
                              <a:effectLst/>
                            </a:rPr>
                            <a:t>Кернеу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U</a:t>
                          </a:r>
                          <a:endParaRPr lang="ru-RU" sz="2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 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</a:t>
                          </a:r>
                          <a:endParaRPr lang="ru-RU" sz="2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11111" t="-227679" b="-436607"/>
                          </a:stretch>
                        </a:blipFill>
                      </a:tcPr>
                    </a:tc>
                  </a:tr>
                  <a:tr h="6411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800" dirty="0">
                              <a:effectLst/>
                            </a:rPr>
                            <a:t>Кедергі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R</a:t>
                          </a:r>
                          <a:endParaRPr lang="ru-RU" sz="14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 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Om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11111" t="-349524" b="-365714"/>
                          </a:stretch>
                        </a:blipFill>
                      </a:tcPr>
                    </a:tc>
                  </a:tr>
                  <a:tr h="4767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800" dirty="0">
                              <a:effectLst/>
                            </a:rPr>
                            <a:t>Меншікті кедергі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07031" t="-597468" r="-242188" b="-3860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r>
                            <a:rPr lang="kk-KZ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Ом*м</a:t>
                          </a:r>
                          <a:endParaRPr lang="ru-RU" sz="16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11111" t="-597468" b="-386076"/>
                          </a:stretch>
                        </a:blipFill>
                      </a:tcPr>
                    </a:tc>
                  </a:tr>
                  <a:tr h="6830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800" dirty="0">
                              <a:effectLst/>
                            </a:rPr>
                            <a:t>Электр заряды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q</a:t>
                          </a:r>
                          <a:endParaRPr lang="ru-RU" sz="2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 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K</a:t>
                          </a:r>
                          <a:r>
                            <a:rPr lang="kk-KZ" sz="1600" dirty="0">
                              <a:effectLst/>
                            </a:rPr>
                            <a:t>л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q= I*t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497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800" dirty="0">
                              <a:effectLst/>
                            </a:rPr>
                            <a:t>Электр өрісінің жұмысы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A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Дж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11111" t="-908219" b="-164384"/>
                          </a:stretch>
                        </a:blipFill>
                      </a:tcPr>
                    </a:tc>
                  </a:tr>
                  <a:tr h="7229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800" dirty="0">
                              <a:effectLst/>
                            </a:rPr>
                            <a:t>Электр қозғаушы күш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07031" t="-618487" r="-242188" b="-8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1B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11111" t="-618487" b="-84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773539"/>
            <a:ext cx="83529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2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2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http://im0-tub-kz.yandex.net/i?id=06cc7cb7bfb17ce1ff38615b28661a13-134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003232" cy="30243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І. Бекіту.</a:t>
            </a:r>
            <a:b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Өз үйіңді адаспай тап</a:t>
            </a:r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bc\Desktop\Новая папка\shablony-dlya-prezentaziy-11-1.jpg"/>
          <p:cNvPicPr>
            <a:picLocks noChangeAspect="1" noChangeArrowheads="1"/>
          </p:cNvPicPr>
          <p:nvPr/>
        </p:nvPicPr>
        <p:blipFill>
          <a:blip r:embed="rId2"/>
          <a:srcRect t="2707"/>
          <a:stretch>
            <a:fillRect/>
          </a:stretch>
        </p:blipFill>
        <p:spPr bwMode="auto">
          <a:xfrm>
            <a:off x="-2" y="-628799"/>
            <a:ext cx="9324975" cy="714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7"/>
          <p:cNvSpPr>
            <a:spLocks noChangeArrowheads="1"/>
          </p:cNvSpPr>
          <p:nvPr/>
        </p:nvSpPr>
        <p:spPr bwMode="auto">
          <a:xfrm>
            <a:off x="3203575" y="655638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3200" b="1" i="1" dirty="0">
                <a:latin typeface="Times New Roman" pitchFamily="18" charset="0"/>
              </a:rPr>
              <a:t>  </a:t>
            </a:r>
            <a:endParaRPr lang="kk-KZ" sz="3200" b="1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3" y="2571744"/>
            <a:ext cx="59532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VII.</a:t>
            </a:r>
            <a:r>
              <a:rPr lang="kk-KZ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Рефлексия</a:t>
            </a:r>
            <a:endParaRPr lang="ru-RU" sz="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im1-tub-kz.yandex.net/i?id=7cde04ee08977d6e8b437396ebf2fb16-08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571472" y="1384994"/>
            <a:ext cx="793444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VIII</a:t>
            </a:r>
            <a:r>
              <a:rPr kumimoji="0" lang="kk-KZ" sz="4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Үйге тапсырма</a:t>
            </a:r>
            <a:endParaRPr kumimoji="0" lang="ru-RU" sz="4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42, 21-жаттығу. Электр санауыш пен Ваттметрдің шығу тарихы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k-KZ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7859216" cy="136815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kk-KZ" dirty="0" smtClean="0"/>
              <a:t/>
            </a:r>
            <a:br>
              <a:rPr lang="kk-KZ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IX.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Бағалау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5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im0-tub-kz.yandex.net/i?id=406a611507f8c6bf5ddc72edec73cca8-71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86808" cy="6286544"/>
          </a:xfrm>
          <a:prstGeom prst="rect">
            <a:avLst/>
          </a:prstGeom>
          <a:noFill/>
        </p:spPr>
      </p:pic>
      <p:pic>
        <p:nvPicPr>
          <p:cNvPr id="6" name="Рисунок 5" descr="Образовательное оборудовани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500174"/>
            <a:ext cx="5000660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im2-tub-kz.yandex.net/i?id=63a74966557c8811db4efcb8ee121c46-85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357694"/>
            <a:ext cx="2143140" cy="107157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6000" b="1" i="1" dirty="0" smtClean="0">
                <a:latin typeface="Times New Roman" pitchFamily="18" charset="0"/>
                <a:cs typeface="Times New Roman" pitchFamily="18" charset="0"/>
              </a:rPr>
              <a:t>Реостат 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1-tub-kz.yandex.net/i?id=cc2b46c3dc56850d1e61131ecff18f42-28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Каким прибором измеряют силу электрического тока в цепи? FizPorta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214422"/>
            <a:ext cx="550072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http://im3-tub-kz.yandex.net/i?id=715be6bd593e51ae0762a82b73732691-05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429250"/>
            <a:ext cx="2571736" cy="1428750"/>
          </a:xfrm>
          <a:prstGeom prst="rect">
            <a:avLst/>
          </a:prstGeom>
          <a:noFill/>
        </p:spPr>
      </p:pic>
      <p:sp>
        <p:nvSpPr>
          <p:cNvPr id="7" name="Заголовок 7"/>
          <p:cNvSpPr txBox="1">
            <a:spLocks/>
          </p:cNvSpPr>
          <p:nvPr/>
        </p:nvSpPr>
        <p:spPr>
          <a:xfrm>
            <a:off x="3286116" y="1214422"/>
            <a:ext cx="3500462" cy="56040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60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Амперметр</a:t>
            </a:r>
            <a:r>
              <a:rPr kumimoji="0" lang="kk-KZ" sz="6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6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0-tub-kz.yandex.net/i?id=63eef764ee5bf6f35806998e58246d7a-110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Analog Voltmeter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642918"/>
            <a:ext cx="485778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7"/>
          <p:cNvSpPr txBox="1">
            <a:spLocks/>
          </p:cNvSpPr>
          <p:nvPr/>
        </p:nvSpPr>
        <p:spPr>
          <a:xfrm>
            <a:off x="1928794" y="0"/>
            <a:ext cx="5000660" cy="6429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Вольтметр 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7106" name="Picture 2" descr="http://im0-tub-kz.yandex.net/i?id=ab341816e96f3a186b9edb64634b262a-105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857760"/>
            <a:ext cx="1514475" cy="1500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340768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.Резистор мен реостаттың қызметі қандай ?</a:t>
            </a: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.Тізбектей жалғау дегенімізне ?</a:t>
            </a: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.Параллель жалғау дегенімізне ?</a:t>
            </a: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.Түйін дегеніміз не ?</a:t>
            </a: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.Тұрмысқа қажетті электр энергиясын тұтынуға жататындарды атаңдар?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9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im2-tub-kz.yandex.net/i?id=af899ec3936dfe6cbc4979b5d3680675-47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1142984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ІІІ. Жаңа тақырыпты бастауға қойылатын сұрақтар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kk-KZ" sz="36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4348" y="2214554"/>
            <a:ext cx="86612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k-KZ" sz="24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Елімізде 2017 жылы қандай іс-шара өткелі жатыр?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Осы көрменің тақырыбы қалай аталады?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Осы қуат деген сөзді бұрын естулерін бар ма?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Қуат қандай шамаға байланысты? </a:t>
            </a:r>
            <a:endParaRPr kumimoji="0" lang="kk-KZ" sz="24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kk-KZ" b="1" dirty="0"/>
              <a:t>Сабақтың мақсаты: </a:t>
            </a:r>
            <a:endParaRPr lang="kk-KZ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 descr="C:\Users\abc\Desktop\шаблон для презентации\1313978218_bez-imeni-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14288"/>
            <a:ext cx="9161463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71600" y="1556792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Сабақтың </a:t>
            </a:r>
            <a:r>
              <a:rPr lang="kk-KZ" sz="48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тақырыбы</a:t>
            </a:r>
            <a:r>
              <a:rPr lang="kk-KZ" sz="4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kk-KZ" sz="4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kk-KZ" sz="48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Токтың жұмысы мен қуаты </a:t>
            </a:r>
            <a:br>
              <a:rPr lang="kk-KZ" sz="48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kk-KZ" sz="48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Джоуль – Ленц заңы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im0-tub-kz.yandex.net/i?id=0ae1cb6ef287ae2b8153ae3dae615214-138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500430" y="1357298"/>
            <a:ext cx="22860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IUt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357430"/>
            <a:ext cx="642942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 тогының жұмысы </a:t>
            </a:r>
            <a:r>
              <a:rPr lang="kk-KZ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ток күші, кернеу және жұмысты жасауға кеткен уақыттың көбейтіндісіне тең.</a:t>
            </a:r>
            <a:endParaRPr lang="en-US" sz="2800" b="1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b="1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3857628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ХБ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үйесінде жұмыс джоульмен (Дж) </a:t>
            </a:r>
          </a:p>
          <a:p>
            <a:pPr algn="ctr"/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өлшенеді:</a:t>
            </a:r>
          </a:p>
          <a:p>
            <a:pPr algn="ctr"/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Дж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1А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1В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1с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777</TotalTime>
  <Words>608</Words>
  <Application>Microsoft Office PowerPoint</Application>
  <PresentationFormat>Экран (4:3)</PresentationFormat>
  <Paragraphs>204</Paragraphs>
  <Slides>28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Воздушный поток</vt:lpstr>
      <vt:lpstr>Слайд</vt:lpstr>
      <vt:lpstr>Презентация PowerPoint</vt:lpstr>
      <vt:lpstr>Презентация PowerPoint</vt:lpstr>
      <vt:lpstr>Реостат </vt:lpstr>
      <vt:lpstr>Презентация PowerPoint</vt:lpstr>
      <vt:lpstr>Презентация PowerPoint</vt:lpstr>
      <vt:lpstr>Презентация PowerPoint</vt:lpstr>
      <vt:lpstr>Презентация PowerPoint</vt:lpstr>
      <vt:lpstr>      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           </vt:lpstr>
      <vt:lpstr>Презентация PowerPoint</vt:lpstr>
      <vt:lpstr>Презентация PowerPoint</vt:lpstr>
      <vt:lpstr>Токтың қуатын өлшеуге арналған аспапты – Ваттметр деп атайды. </vt:lpstr>
      <vt:lpstr>Токтың жұмысын өлшеуге арналған құрал  электр санауыш  деп аталады. </vt:lpstr>
      <vt:lpstr>Презентация PowerPoint</vt:lpstr>
      <vt:lpstr>Джоуль – Ленц заңы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«Таблицаның жауабы»</vt:lpstr>
      <vt:lpstr>   VІ. Бекіту. Өз үйіңді адаспай тап  </vt:lpstr>
      <vt:lpstr>Презентация PowerPoint</vt:lpstr>
      <vt:lpstr>Презентация PowerPoint</vt:lpstr>
      <vt:lpstr> IX.Бағалау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Сабақтың тақырыбы Токтың жұмысы мен қуаты  Джоуль – Ленц заңы </dc:title>
  <dc:creator>Лида</dc:creator>
  <cp:lastModifiedBy>Нурсулу</cp:lastModifiedBy>
  <cp:revision>73</cp:revision>
  <cp:lastPrinted>2017-02-09T17:49:26Z</cp:lastPrinted>
  <dcterms:created xsi:type="dcterms:W3CDTF">2015-02-24T12:11:30Z</dcterms:created>
  <dcterms:modified xsi:type="dcterms:W3CDTF">2017-02-09T18:01:20Z</dcterms:modified>
</cp:coreProperties>
</file>